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png" ContentType="image/png"/>
  <Default Extension="bin" ContentType="application/vnd.openxmlformats-officedocument.presentationml.printerSettings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7" r:id="rId2"/>
    <p:sldId id="260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ADC"/>
    <a:srgbClr val="C7E0FF"/>
    <a:srgbClr val="D1D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6" d="100"/>
          <a:sy n="46" d="100"/>
        </p:scale>
        <p:origin x="-12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24" Type="http://schemas.openxmlformats.org/officeDocument/2006/relationships/tableStyles" Target="tableStyle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19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3FD4C-71AF-414E-BD47-7B858AEF9741}" type="datetimeFigureOut">
              <a:rPr lang="en-US" smtClean="0"/>
              <a:t>9/5/11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70E2B-56CD-8940-9AFA-139D6AF1B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003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70E2B-56CD-8940-9AFA-139D6AF1BE7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21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Picture not ready, Example 5, p. 88, 42, p.</a:t>
            </a:r>
            <a:r>
              <a:rPr lang="en-US" baseline="0" dirty="0" smtClean="0"/>
              <a:t> </a:t>
            </a:r>
            <a:r>
              <a:rPr lang="en-US" baseline="0" smtClean="0"/>
              <a:t>92, </a:t>
            </a:r>
            <a:endParaRPr lang="en-US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70E2B-56CD-8940-9AFA-139D6AF1BE7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23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9/5/11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799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9/5/11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67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9/5/11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828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9/5/11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70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9/5/11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86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9/5/11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42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9/5/11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56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9/5/11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730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9/5/11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54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9/5/11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671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9/5/11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78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3A911-A004-414F-8B85-7CCFD585B8B1}" type="datetimeFigureOut">
              <a:rPr lang="en-US" smtClean="0"/>
              <a:t>9/5/11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3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Relationship Id="rId3" Type="http://schemas.openxmlformats.org/officeDocument/2006/relationships/image" Target="../media/image17.emf"/><Relationship Id="rId5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Relationship Id="rId3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7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Relationship Id="rId3" Type="http://schemas.openxmlformats.org/officeDocument/2006/relationships/image" Target="../media/image24.emf"/><Relationship Id="rId6" Type="http://schemas.openxmlformats.org/officeDocument/2006/relationships/image" Target="../media/image27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4" Type="http://schemas.openxmlformats.org/officeDocument/2006/relationships/image" Target="../media/image31.emf"/><Relationship Id="rId10" Type="http://schemas.openxmlformats.org/officeDocument/2006/relationships/image" Target="../media/image37.emf"/><Relationship Id="rId5" Type="http://schemas.openxmlformats.org/officeDocument/2006/relationships/image" Target="../media/image32.emf"/><Relationship Id="rId7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Relationship Id="rId9" Type="http://schemas.openxmlformats.org/officeDocument/2006/relationships/image" Target="../media/image36.emf"/><Relationship Id="rId3" Type="http://schemas.openxmlformats.org/officeDocument/2006/relationships/image" Target="../media/image30.emf"/><Relationship Id="rId6" Type="http://schemas.openxmlformats.org/officeDocument/2006/relationships/image" Target="../media/image33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4" Type="http://schemas.openxmlformats.org/officeDocument/2006/relationships/image" Target="../media/image39.png"/><Relationship Id="rId5" Type="http://schemas.openxmlformats.org/officeDocument/2006/relationships/image" Target="../media/image40.emf"/><Relationship Id="rId7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9" Type="http://schemas.openxmlformats.org/officeDocument/2006/relationships/image" Target="../media/image44.emf"/><Relationship Id="rId3" Type="http://schemas.openxmlformats.org/officeDocument/2006/relationships/image" Target="../media/image38.emf"/><Relationship Id="rId6" Type="http://schemas.openxmlformats.org/officeDocument/2006/relationships/image" Target="../media/image41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4" Type="http://schemas.openxmlformats.org/officeDocument/2006/relationships/image" Target="../media/image46.emf"/><Relationship Id="rId5" Type="http://schemas.openxmlformats.org/officeDocument/2006/relationships/image" Target="../media/image47.emf"/><Relationship Id="rId7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9" Type="http://schemas.openxmlformats.org/officeDocument/2006/relationships/image" Target="../media/image51.emf"/><Relationship Id="rId3" Type="http://schemas.openxmlformats.org/officeDocument/2006/relationships/image" Target="../media/image45.emf"/><Relationship Id="rId6" Type="http://schemas.openxmlformats.org/officeDocument/2006/relationships/image" Target="../media/image48.emf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54.emf"/><Relationship Id="rId5" Type="http://schemas.openxmlformats.org/officeDocument/2006/relationships/image" Target="../media/image55.emf"/><Relationship Id="rId7" Type="http://schemas.openxmlformats.org/officeDocument/2006/relationships/image" Target="../media/image5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53.emf"/><Relationship Id="rId6" Type="http://schemas.openxmlformats.org/officeDocument/2006/relationships/image" Target="../media/image56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4" Type="http://schemas.openxmlformats.org/officeDocument/2006/relationships/image" Target="../media/image54.emf"/><Relationship Id="rId5" Type="http://schemas.openxmlformats.org/officeDocument/2006/relationships/image" Target="../media/image59.emf"/><Relationship Id="rId7" Type="http://schemas.openxmlformats.org/officeDocument/2006/relationships/image" Target="../media/image5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Relationship Id="rId3" Type="http://schemas.openxmlformats.org/officeDocument/2006/relationships/image" Target="../media/image53.emf"/><Relationship Id="rId6" Type="http://schemas.openxmlformats.org/officeDocument/2006/relationships/image" Target="../media/image60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3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7877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CONTINUITY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643" y="963527"/>
            <a:ext cx="8661620" cy="5542171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spcBef>
                <a:spcPts val="3168"/>
              </a:spcBef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The </a:t>
            </a:r>
            <a:r>
              <a:rPr lang="en-US" b="1" dirty="0" smtClean="0">
                <a:solidFill>
                  <a:srgbClr val="008000"/>
                </a:solidFill>
              </a:rPr>
              <a:t>man-in-the-street </a:t>
            </a:r>
            <a:r>
              <a:rPr lang="en-US" b="1" dirty="0" smtClean="0">
                <a:solidFill>
                  <a:srgbClr val="0000FF"/>
                </a:solidFill>
              </a:rPr>
              <a:t>understanding of a </a:t>
            </a:r>
            <a:r>
              <a:rPr lang="en-US" b="1" dirty="0" smtClean="0">
                <a:solidFill>
                  <a:srgbClr val="FF0000"/>
                </a:solidFill>
              </a:rPr>
              <a:t>continuous</a:t>
            </a:r>
            <a:r>
              <a:rPr lang="en-US" b="1" dirty="0" smtClean="0">
                <a:solidFill>
                  <a:srgbClr val="0000FF"/>
                </a:solidFill>
              </a:rPr>
              <a:t> process is something that proceeds smoothly, without breaks or interruptions.</a:t>
            </a:r>
          </a:p>
          <a:p>
            <a:pPr marL="0" indent="0">
              <a:lnSpc>
                <a:spcPct val="130000"/>
              </a:lnSpc>
              <a:spcBef>
                <a:spcPts val="3168"/>
              </a:spcBef>
              <a:buNone/>
            </a:pPr>
            <a:r>
              <a:rPr lang="en-US" b="1" dirty="0" smtClean="0">
                <a:solidFill>
                  <a:srgbClr val="0000FF"/>
                </a:solidFill>
              </a:rPr>
              <a:t>Consequently, for a function                      to be called “continuous”, we would expect its graph to be a </a:t>
            </a:r>
            <a:r>
              <a:rPr lang="en-US" b="1" u="sng" dirty="0" smtClean="0">
                <a:solidFill>
                  <a:srgbClr val="0000FF"/>
                </a:solidFill>
              </a:rPr>
              <a:t>smooth</a:t>
            </a:r>
            <a:r>
              <a:rPr lang="en-US" b="1" dirty="0" smtClean="0">
                <a:solidFill>
                  <a:srgbClr val="0000FF"/>
                </a:solidFill>
              </a:rPr>
              <a:t> line, without </a:t>
            </a:r>
            <a:r>
              <a:rPr lang="en-US" b="1" u="sng" dirty="0" smtClean="0">
                <a:solidFill>
                  <a:srgbClr val="0000FF"/>
                </a:solidFill>
              </a:rPr>
              <a:t>break</a:t>
            </a:r>
            <a:r>
              <a:rPr lang="en-US" b="1" dirty="0" smtClean="0">
                <a:solidFill>
                  <a:srgbClr val="0000FF"/>
                </a:solidFill>
              </a:rPr>
              <a:t>s or </a:t>
            </a:r>
            <a:r>
              <a:rPr lang="en-US" b="1" u="sng" dirty="0" smtClean="0">
                <a:solidFill>
                  <a:srgbClr val="0000FF"/>
                </a:solidFill>
              </a:rPr>
              <a:t>interruptions</a:t>
            </a:r>
            <a:r>
              <a:rPr lang="en-US" b="1" dirty="0" smtClean="0">
                <a:solidFill>
                  <a:srgbClr val="0000FF"/>
                </a:solidFill>
              </a:rPr>
              <a:t>.</a:t>
            </a:r>
          </a:p>
          <a:p>
            <a:pPr marL="0" indent="0">
              <a:lnSpc>
                <a:spcPct val="130000"/>
              </a:lnSpc>
              <a:spcBef>
                <a:spcPts val="3168"/>
              </a:spcBef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lnSpc>
                <a:spcPct val="130000"/>
              </a:lnSpc>
              <a:spcBef>
                <a:spcPts val="3168"/>
              </a:spcBef>
              <a:buNone/>
            </a:pPr>
            <a:endParaRPr lang="en-US" b="1" dirty="0" smtClean="0">
              <a:solidFill>
                <a:srgbClr val="0000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485" y="3469683"/>
            <a:ext cx="1828673" cy="56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65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758" y="274849"/>
            <a:ext cx="8652295" cy="6351905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(the order is mixed up.)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spcBef>
                <a:spcPts val="2424"/>
              </a:spcBef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These three are condensed in:</a:t>
            </a:r>
          </a:p>
          <a:p>
            <a:pPr marL="0" indent="0">
              <a:spcBef>
                <a:spcPts val="2424"/>
              </a:spcBef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spcBef>
                <a:spcPts val="3024"/>
              </a:spcBef>
              <a:buNone/>
            </a:pPr>
            <a:r>
              <a:rPr lang="en-US" b="1" dirty="0" smtClean="0">
                <a:solidFill>
                  <a:srgbClr val="0000FF"/>
                </a:solidFill>
              </a:rPr>
              <a:t>And formally: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76" y="1121907"/>
            <a:ext cx="8840635" cy="6254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3" y="1824062"/>
            <a:ext cx="8519465" cy="10987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88" y="2978445"/>
            <a:ext cx="8943594" cy="9988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3817" y="4675509"/>
            <a:ext cx="4183666" cy="104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869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          </a:t>
            </a:r>
            <a:r>
              <a:rPr lang="en-US" dirty="0" smtClean="0">
                <a:solidFill>
                  <a:srgbClr val="FF0000"/>
                </a:solidFill>
              </a:rPr>
              <a:t>CONTINUITY AT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Definition. </a:t>
            </a:r>
            <a:r>
              <a:rPr lang="en-US" b="1" dirty="0" smtClean="0">
                <a:solidFill>
                  <a:srgbClr val="0000FF"/>
                </a:solidFill>
              </a:rPr>
              <a:t>The function                         is said to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b</a:t>
            </a:r>
            <a:r>
              <a:rPr lang="en-US" b="1" dirty="0" smtClean="0">
                <a:solidFill>
                  <a:srgbClr val="0000FF"/>
                </a:solidFill>
              </a:rPr>
              <a:t>e continuous at                  if 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(all three previous conditions are assured by this statement.)</a:t>
            </a: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Now by application of the three statements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1957" y="668657"/>
            <a:ext cx="1642414" cy="4274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2931" y="1619631"/>
            <a:ext cx="1828673" cy="5685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356" y="2254808"/>
            <a:ext cx="1233970" cy="3211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3817" y="2770311"/>
            <a:ext cx="4183666" cy="104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834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968" y="302460"/>
            <a:ext cx="8514272" cy="61862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</a:rPr>
              <a:t>No. 1  </a:t>
            </a:r>
            <a:r>
              <a:rPr lang="en-US" b="1" dirty="0" smtClean="0">
                <a:solidFill>
                  <a:srgbClr val="0000FF"/>
                </a:solidFill>
              </a:rPr>
              <a:t>If                                   , where                 and</a:t>
            </a:r>
          </a:p>
          <a:p>
            <a:pPr marL="0" indent="0">
              <a:lnSpc>
                <a:spcPct val="90000"/>
              </a:lnSpc>
              <a:spcBef>
                <a:spcPts val="4824"/>
              </a:spcBef>
              <a:buNone/>
            </a:pPr>
            <a:r>
              <a:rPr lang="en-US" b="1" dirty="0" smtClean="0">
                <a:solidFill>
                  <a:srgbClr val="0000FF"/>
                </a:solidFill>
              </a:rPr>
              <a:t>                are polynomials, and                       then</a:t>
            </a:r>
          </a:p>
          <a:p>
            <a:pPr marL="0" indent="0">
              <a:lnSpc>
                <a:spcPct val="90000"/>
              </a:lnSpc>
              <a:spcBef>
                <a:spcPts val="4824"/>
              </a:spcBef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lnSpc>
                <a:spcPct val="90000"/>
              </a:lnSpc>
              <a:spcBef>
                <a:spcPts val="1824"/>
              </a:spcBef>
              <a:buNone/>
            </a:pPr>
            <a:r>
              <a:rPr lang="en-US" b="1" dirty="0" smtClean="0">
                <a:solidFill>
                  <a:srgbClr val="0000FF"/>
                </a:solidFill>
              </a:rPr>
              <a:t>we get that</a:t>
            </a:r>
          </a:p>
          <a:p>
            <a:pPr marL="0" indent="0">
              <a:lnSpc>
                <a:spcPct val="90000"/>
              </a:lnSpc>
              <a:spcBef>
                <a:spcPts val="1824"/>
              </a:spcBef>
              <a:buNone/>
            </a:pPr>
            <a:r>
              <a:rPr lang="en-US" b="1" dirty="0" smtClean="0">
                <a:solidFill>
                  <a:srgbClr val="FF0000"/>
                </a:solidFill>
              </a:rPr>
              <a:t>every rational function is continuous at every point where it is defined. </a:t>
            </a:r>
          </a:p>
          <a:p>
            <a:pPr marL="0" indent="0">
              <a:lnSpc>
                <a:spcPct val="120000"/>
              </a:lnSpc>
              <a:spcBef>
                <a:spcPts val="1824"/>
              </a:spcBef>
              <a:buNone/>
            </a:pPr>
            <a:r>
              <a:rPr lang="en-US" b="1" dirty="0" smtClean="0">
                <a:solidFill>
                  <a:srgbClr val="FF0000"/>
                </a:solidFill>
              </a:rPr>
              <a:t>No. 2                                                         </a:t>
            </a:r>
            <a:r>
              <a:rPr lang="en-US" b="1" dirty="0" smtClean="0">
                <a:solidFill>
                  <a:srgbClr val="0000FF"/>
                </a:solidFill>
              </a:rPr>
              <a:t>(usual caveat about n) gives us that</a:t>
            </a:r>
          </a:p>
          <a:p>
            <a:pPr marL="0" indent="0">
              <a:lnSpc>
                <a:spcPct val="90000"/>
              </a:lnSpc>
              <a:spcBef>
                <a:spcPts val="1824"/>
              </a:spcBef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211" y="391858"/>
            <a:ext cx="2689225" cy="13676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2032" y="806755"/>
            <a:ext cx="1029589" cy="5378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33" y="1765404"/>
            <a:ext cx="1060323" cy="5685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8640" y="1765404"/>
            <a:ext cx="1951609" cy="5685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6863" y="2584559"/>
            <a:ext cx="3457575" cy="8605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2744" y="4970323"/>
            <a:ext cx="42164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242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539" y="302460"/>
            <a:ext cx="8486667" cy="6186237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r</a:t>
            </a:r>
            <a:r>
              <a:rPr lang="en-US" b="1" dirty="0" smtClean="0">
                <a:solidFill>
                  <a:srgbClr val="FF0000"/>
                </a:solidFill>
              </a:rPr>
              <a:t>adicals of continuous functions are continuous wherever the are defined.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Finally, from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No.3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We get that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All trigonometric functions are continuous wherever  they are defined.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Finally, if        and       are continuous at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then so are              ,      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,       </a:t>
            </a:r>
            <a:r>
              <a:rPr lang="en-US" b="1" dirty="0" smtClean="0">
                <a:solidFill>
                  <a:srgbClr val="0000FF"/>
                </a:solidFill>
              </a:rPr>
              <a:t>    and        </a:t>
            </a:r>
            <a:r>
              <a:rPr lang="en-US" b="1" dirty="0" smtClean="0">
                <a:solidFill>
                  <a:srgbClr val="0000FF"/>
                </a:solidFill>
              </a:rPr>
              <a:t>if 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450" y="1933381"/>
            <a:ext cx="7390130" cy="7823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758" y="4245944"/>
            <a:ext cx="338074" cy="5071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9353" y="4353938"/>
            <a:ext cx="307340" cy="3995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8440" y="4392856"/>
            <a:ext cx="1121791" cy="2919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3722" y="4869807"/>
            <a:ext cx="1859407" cy="5685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9698" y="4920059"/>
            <a:ext cx="1121791" cy="5071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5573" y="4958886"/>
            <a:ext cx="476377" cy="5071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31830" y="4942492"/>
            <a:ext cx="922020" cy="5071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51156" y="4564095"/>
            <a:ext cx="430276" cy="136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062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967" y="274612"/>
            <a:ext cx="8652295" cy="6351905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What about the composition                  ?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A look at this picture tells us that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If        is continuous at        and       is continuous</a:t>
            </a:r>
          </a:p>
          <a:p>
            <a:pPr marL="0" indent="0">
              <a:spcBef>
                <a:spcPts val="1968"/>
              </a:spcBef>
              <a:buNone/>
            </a:pPr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en-US" b="1" dirty="0" smtClean="0">
                <a:solidFill>
                  <a:srgbClr val="FF0000"/>
                </a:solidFill>
              </a:rPr>
              <a:t>t             then                is continuous at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9614" y="385293"/>
            <a:ext cx="1115644" cy="557822"/>
          </a:xfrm>
          <a:prstGeom prst="rect">
            <a:avLst/>
          </a:prstGeom>
        </p:spPr>
      </p:pic>
      <p:pic>
        <p:nvPicPr>
          <p:cNvPr id="5" name="Picture 4" descr="Picture 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415" y="1570905"/>
            <a:ext cx="6904027" cy="27220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341" y="4506993"/>
            <a:ext cx="338074" cy="4394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995" y="5129159"/>
            <a:ext cx="880110" cy="5168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7071" y="5129159"/>
            <a:ext cx="1115644" cy="5578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8364" y="4569409"/>
            <a:ext cx="291973" cy="2919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49614" y="4458965"/>
            <a:ext cx="338074" cy="5071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9132" y="5266980"/>
            <a:ext cx="291973" cy="29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885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Intermediate Value Theorem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Probably the most important (useful) property of continuous functions is the following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</a:rPr>
              <a:t>Theorem</a:t>
            </a:r>
            <a:r>
              <a:rPr lang="en-US" dirty="0" smtClean="0">
                <a:solidFill>
                  <a:srgbClr val="0000FF"/>
                </a:solidFill>
              </a:rPr>
              <a:t>. If                                   is continuous at every                       , then for every number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solidFill>
                  <a:srgbClr val="0000FF"/>
                </a:solidFill>
              </a:rPr>
              <a:t>b</a:t>
            </a:r>
            <a:r>
              <a:rPr lang="en-US" dirty="0" smtClean="0">
                <a:solidFill>
                  <a:srgbClr val="0000FF"/>
                </a:solidFill>
              </a:rPr>
              <a:t>etween                 and              there is at least one                           such that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>
                <a:solidFill>
                  <a:srgbClr val="0000FF"/>
                </a:solidFill>
              </a:rPr>
              <a:t>A picture will help: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387" y="2778905"/>
            <a:ext cx="3088767" cy="568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425" y="3353367"/>
            <a:ext cx="2028444" cy="5685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2401" y="3289359"/>
            <a:ext cx="476377" cy="7376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9141" y="4060469"/>
            <a:ext cx="1060323" cy="5685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3334" y="4041038"/>
            <a:ext cx="1014222" cy="5685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19355" y="4573220"/>
            <a:ext cx="2258949" cy="7376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41345" y="4554395"/>
            <a:ext cx="2258949" cy="73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649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968" y="274849"/>
            <a:ext cx="8624690" cy="6296682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Here is the situation: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 descr="Picture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66" y="934973"/>
            <a:ext cx="7213346" cy="54168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951" y="1365343"/>
            <a:ext cx="876300" cy="469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556" y="3808543"/>
            <a:ext cx="838200" cy="469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7169" y="5861666"/>
            <a:ext cx="279400" cy="33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0548" y="5861666"/>
            <a:ext cx="241300" cy="33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0943" y="2539342"/>
            <a:ext cx="433070" cy="67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080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364" y="136791"/>
            <a:ext cx="8652294" cy="6489962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You can’t join the </a:t>
            </a:r>
            <a:r>
              <a:rPr lang="en-US" b="1" dirty="0" smtClean="0">
                <a:solidFill>
                  <a:srgbClr val="FF0000"/>
                </a:solidFill>
              </a:rPr>
              <a:t>two red dots </a:t>
            </a:r>
            <a:r>
              <a:rPr lang="en-US" b="1" dirty="0" smtClean="0">
                <a:solidFill>
                  <a:srgbClr val="0000FF"/>
                </a:solidFill>
              </a:rPr>
              <a:t>“continuously without crossing the blue dotted line.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 descr="Picture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944" y="1211483"/>
            <a:ext cx="6641724" cy="54712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556" y="1779508"/>
            <a:ext cx="876300" cy="469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869" y="4222708"/>
            <a:ext cx="838200" cy="469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2379" y="6192998"/>
            <a:ext cx="279400" cy="33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8153" y="6192998"/>
            <a:ext cx="241300" cy="33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1363" y="2981118"/>
            <a:ext cx="433070" cy="6705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21407" y="5903840"/>
            <a:ext cx="447040" cy="67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331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759" y="192013"/>
            <a:ext cx="8707504" cy="6407129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1968"/>
              </a:spcBef>
              <a:buNone/>
            </a:pPr>
            <a:r>
              <a:rPr lang="en-US" b="1" dirty="0" smtClean="0">
                <a:solidFill>
                  <a:srgbClr val="0000FF"/>
                </a:solidFill>
              </a:rPr>
              <a:t>Let’s look at some graphs we would definitely </a:t>
            </a:r>
            <a:r>
              <a:rPr lang="en-US" b="1" dirty="0" smtClean="0">
                <a:solidFill>
                  <a:srgbClr val="FF0000"/>
                </a:solidFill>
              </a:rPr>
              <a:t>not</a:t>
            </a:r>
            <a:r>
              <a:rPr lang="en-US" b="1" dirty="0" smtClean="0">
                <a:solidFill>
                  <a:srgbClr val="0000FF"/>
                </a:solidFill>
              </a:rPr>
              <a:t> call continuous ; the best way to define “</a:t>
            </a:r>
            <a:r>
              <a:rPr lang="en-US" b="1" dirty="0" smtClean="0">
                <a:solidFill>
                  <a:srgbClr val="800000"/>
                </a:solidFill>
              </a:rPr>
              <a:t>day</a:t>
            </a:r>
            <a:r>
              <a:rPr lang="en-US" b="1" dirty="0" smtClean="0">
                <a:solidFill>
                  <a:srgbClr val="0000FF"/>
                </a:solidFill>
              </a:rPr>
              <a:t>” is</a:t>
            </a:r>
          </a:p>
          <a:p>
            <a:pPr marL="0" indent="0">
              <a:lnSpc>
                <a:spcPct val="120000"/>
              </a:lnSpc>
              <a:spcBef>
                <a:spcPts val="1968"/>
              </a:spcBef>
              <a:buNone/>
            </a:pPr>
            <a:r>
              <a:rPr lang="en-US" b="1" dirty="0">
                <a:solidFill>
                  <a:srgbClr val="0000FF"/>
                </a:solidFill>
              </a:rPr>
              <a:t>t</a:t>
            </a:r>
            <a:r>
              <a:rPr lang="en-US" b="1" dirty="0" smtClean="0">
                <a:solidFill>
                  <a:srgbClr val="0000FF"/>
                </a:solidFill>
              </a:rPr>
              <a:t>o think of “</a:t>
            </a:r>
            <a:r>
              <a:rPr lang="en-US" b="1" dirty="0" smtClean="0">
                <a:solidFill>
                  <a:srgbClr val="800000"/>
                </a:solidFill>
              </a:rPr>
              <a:t>night</a:t>
            </a:r>
            <a:r>
              <a:rPr lang="en-US" b="1" dirty="0" smtClean="0">
                <a:solidFill>
                  <a:srgbClr val="0000FF"/>
                </a:solidFill>
              </a:rPr>
              <a:t>”, “</a:t>
            </a:r>
            <a:r>
              <a:rPr lang="en-US" b="1" dirty="0" smtClean="0">
                <a:solidFill>
                  <a:srgbClr val="008000"/>
                </a:solidFill>
              </a:rPr>
              <a:t>happy</a:t>
            </a:r>
            <a:r>
              <a:rPr lang="en-US" b="1" dirty="0" smtClean="0">
                <a:solidFill>
                  <a:srgbClr val="0000FF"/>
                </a:solidFill>
              </a:rPr>
              <a:t>” is meaningless unless</a:t>
            </a:r>
          </a:p>
          <a:p>
            <a:pPr marL="0" indent="0">
              <a:lnSpc>
                <a:spcPct val="120000"/>
              </a:lnSpc>
              <a:spcBef>
                <a:spcPts val="1968"/>
              </a:spcBef>
              <a:buNone/>
            </a:pPr>
            <a:r>
              <a:rPr lang="en-US" b="1" dirty="0" smtClean="0">
                <a:solidFill>
                  <a:srgbClr val="0000FF"/>
                </a:solidFill>
              </a:rPr>
              <a:t> you know “</a:t>
            </a:r>
            <a:r>
              <a:rPr lang="en-US" b="1" dirty="0" smtClean="0">
                <a:solidFill>
                  <a:srgbClr val="008000"/>
                </a:solidFill>
              </a:rPr>
              <a:t>sad</a:t>
            </a:r>
            <a:r>
              <a:rPr lang="en-US" b="1" dirty="0" smtClean="0">
                <a:solidFill>
                  <a:srgbClr val="0000FF"/>
                </a:solidFill>
              </a:rPr>
              <a:t>”, most concepts are better understood via their opposites !</a:t>
            </a:r>
          </a:p>
          <a:p>
            <a:pPr marL="0" indent="0">
              <a:lnSpc>
                <a:spcPct val="120000"/>
              </a:lnSpc>
              <a:spcBef>
                <a:spcPts val="1968"/>
              </a:spcBef>
              <a:buNone/>
            </a:pPr>
            <a:r>
              <a:rPr lang="en-US" b="1" dirty="0">
                <a:solidFill>
                  <a:srgbClr val="0000FF"/>
                </a:solidFill>
              </a:rPr>
              <a:t>Here is a function whose graph </a:t>
            </a:r>
            <a:r>
              <a:rPr lang="en-US" b="1" dirty="0" smtClean="0">
                <a:solidFill>
                  <a:srgbClr val="0000FF"/>
                </a:solidFill>
              </a:rPr>
              <a:t>you </a:t>
            </a:r>
            <a:r>
              <a:rPr lang="en-US" b="1" dirty="0">
                <a:solidFill>
                  <a:srgbClr val="0000FF"/>
                </a:solidFill>
              </a:rPr>
              <a:t>would definitely not call continuous, it jumps at every integer!</a:t>
            </a:r>
          </a:p>
          <a:p>
            <a:pPr marL="0" indent="0">
              <a:lnSpc>
                <a:spcPct val="120000"/>
              </a:lnSpc>
              <a:spcBef>
                <a:spcPts val="1968"/>
              </a:spcBef>
              <a:buNone/>
            </a:pPr>
            <a:r>
              <a:rPr lang="en-US" b="1" dirty="0">
                <a:solidFill>
                  <a:srgbClr val="0000FF"/>
                </a:solidFill>
              </a:rPr>
              <a:t>The formal definition of                  </a:t>
            </a:r>
            <a:r>
              <a:rPr lang="en-US" b="1" dirty="0" smtClean="0">
                <a:solidFill>
                  <a:srgbClr val="0000FF"/>
                </a:solidFill>
              </a:rPr>
              <a:t>is 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8674" y="5943455"/>
            <a:ext cx="1213993" cy="56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03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792"/>
            <a:ext cx="8229600" cy="637951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00FF"/>
                </a:solidFill>
              </a:rPr>
              <a:t>(The notation is somewhat different from the textbook’s, it means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the greatest integer ≤     </a:t>
            </a:r>
            <a:r>
              <a:rPr lang="en-US" b="1" dirty="0" smtClean="0">
                <a:solidFill>
                  <a:srgbClr val="0000FF"/>
                </a:solidFill>
              </a:rPr>
              <a:t>)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Here is the graph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8638" y="391001"/>
            <a:ext cx="2305050" cy="8298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5212" y="1853880"/>
            <a:ext cx="321170" cy="321170"/>
          </a:xfrm>
          <a:prstGeom prst="rect">
            <a:avLst/>
          </a:prstGeom>
        </p:spPr>
      </p:pic>
      <p:pic>
        <p:nvPicPr>
          <p:cNvPr id="6" name="Picture 5" descr="Picture 5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230" y="2857041"/>
            <a:ext cx="4293540" cy="383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512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363" y="274849"/>
            <a:ext cx="8679899" cy="6379516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There’s a break at every integer! What’s the trouble?  Here is another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947" y="1376195"/>
            <a:ext cx="7960106" cy="1505966"/>
          </a:xfrm>
          <a:prstGeom prst="rect">
            <a:avLst/>
          </a:prstGeom>
        </p:spPr>
      </p:pic>
      <p:pic>
        <p:nvPicPr>
          <p:cNvPr id="6" name="Picture 5" descr="Picture 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737" y="2849906"/>
            <a:ext cx="5438092" cy="407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328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364" y="357683"/>
            <a:ext cx="8652294" cy="62690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b="1" dirty="0" smtClean="0">
                <a:solidFill>
                  <a:srgbClr val="0000FF"/>
                </a:solidFill>
              </a:rPr>
              <a:t>A break at 3 again! Two more graphs.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spcBef>
                <a:spcPts val="3024"/>
              </a:spcBef>
              <a:buNone/>
            </a:pP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5" name="Picture 4" descr="Picture 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81" y="1109847"/>
            <a:ext cx="3223141" cy="3114716"/>
          </a:xfrm>
          <a:prstGeom prst="rect">
            <a:avLst/>
          </a:prstGeom>
        </p:spPr>
      </p:pic>
      <p:pic>
        <p:nvPicPr>
          <p:cNvPr id="6" name="Picture 5" descr="Picture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183" y="911185"/>
            <a:ext cx="3283589" cy="38103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781" y="4666347"/>
            <a:ext cx="6083300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25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8759" y="274849"/>
            <a:ext cx="8707504" cy="6379516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A hole at 2 !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 On the right the hole has been incorrectly filled.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The next example is the messiest.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6" name="Picture 5" descr="Picture 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81" y="888959"/>
            <a:ext cx="3223141" cy="3114716"/>
          </a:xfrm>
          <a:prstGeom prst="rect">
            <a:avLst/>
          </a:prstGeom>
        </p:spPr>
      </p:pic>
      <p:pic>
        <p:nvPicPr>
          <p:cNvPr id="7" name="Picture 6" descr="Picture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183" y="690297"/>
            <a:ext cx="3283589" cy="381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60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577" y="204069"/>
            <a:ext cx="5240147" cy="2074545"/>
          </a:xfrm>
          <a:prstGeom prst="rect">
            <a:avLst/>
          </a:prstGeom>
        </p:spPr>
      </p:pic>
      <p:pic>
        <p:nvPicPr>
          <p:cNvPr id="7" name="Content Placeholder 6" descr="Picture 3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8" b="6228"/>
          <a:stretch>
            <a:fillRect/>
          </a:stretch>
        </p:blipFill>
        <p:spPr>
          <a:xfrm>
            <a:off x="831273" y="2385756"/>
            <a:ext cx="7481455" cy="4114512"/>
          </a:xfrm>
        </p:spPr>
      </p:pic>
    </p:spTree>
    <p:extLst>
      <p:ext uri="{BB962C8B-B14F-4D97-AF65-F5344CB8AC3E}">
        <p14:creationId xmlns:p14="http://schemas.microsoft.com/office/powerpoint/2010/main" val="1403285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364" y="247237"/>
            <a:ext cx="8624690" cy="6351905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Talk about not smooth! A little better: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 descr="Picture 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02" y="2159745"/>
            <a:ext cx="8088127" cy="42503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782215"/>
            <a:ext cx="33401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153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363" y="330072"/>
            <a:ext cx="8679900" cy="6324293"/>
          </a:xfrm>
        </p:spPr>
        <p:txBody>
          <a:bodyPr/>
          <a:lstStyle/>
          <a:p>
            <a:pPr marL="0" indent="0">
              <a:spcBef>
                <a:spcPts val="3768"/>
              </a:spcBef>
              <a:buNone/>
            </a:pPr>
            <a:r>
              <a:rPr lang="en-US" b="1" dirty="0" smtClean="0">
                <a:solidFill>
                  <a:srgbClr val="0000FF"/>
                </a:solidFill>
              </a:rPr>
              <a:t>What do these pictures tell us about our intuitive notion of a continuous graph?</a:t>
            </a:r>
          </a:p>
          <a:p>
            <a:pPr marL="0" indent="0">
              <a:spcBef>
                <a:spcPts val="3768"/>
              </a:spcBef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There should be:</a:t>
            </a:r>
          </a:p>
          <a:p>
            <a:pPr marL="0" indent="0">
              <a:spcBef>
                <a:spcPts val="3768"/>
              </a:spcBef>
              <a:buNone/>
            </a:pPr>
            <a:r>
              <a:rPr lang="en-US" b="1" dirty="0" smtClean="0">
                <a:solidFill>
                  <a:srgbClr val="0000FF"/>
                </a:solidFill>
              </a:rPr>
              <a:t>No holes</a:t>
            </a:r>
          </a:p>
          <a:p>
            <a:pPr marL="0" indent="0">
              <a:spcBef>
                <a:spcPts val="3768"/>
              </a:spcBef>
              <a:buNone/>
            </a:pPr>
            <a:r>
              <a:rPr lang="en-US" b="1" dirty="0" smtClean="0">
                <a:solidFill>
                  <a:srgbClr val="0000FF"/>
                </a:solidFill>
              </a:rPr>
              <a:t>No jumps</a:t>
            </a:r>
          </a:p>
          <a:p>
            <a:pPr marL="0" indent="0">
              <a:spcBef>
                <a:spcPts val="3768"/>
              </a:spcBef>
              <a:buNone/>
            </a:pPr>
            <a:r>
              <a:rPr lang="en-US" b="1" dirty="0" smtClean="0">
                <a:solidFill>
                  <a:srgbClr val="0000FF"/>
                </a:solidFill>
              </a:rPr>
              <a:t>No uncertainties.</a:t>
            </a:r>
          </a:p>
          <a:p>
            <a:pPr marL="0" indent="0">
              <a:spcBef>
                <a:spcPts val="3768"/>
              </a:spcBef>
              <a:buNone/>
            </a:pPr>
            <a:r>
              <a:rPr lang="en-US" b="1" dirty="0" smtClean="0">
                <a:solidFill>
                  <a:srgbClr val="0000FF"/>
                </a:solidFill>
              </a:rPr>
              <a:t>To a mathematician these mean:</a:t>
            </a:r>
          </a:p>
          <a:p>
            <a:pPr marL="0" indent="0">
              <a:spcBef>
                <a:spcPts val="3768"/>
              </a:spcBef>
              <a:buNone/>
            </a:pP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881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1683</TotalTime>
  <Words>469</Words>
  <Application>Microsoft Macintosh PowerPoint</Application>
  <PresentationFormat>On-screen Show (4:3)</PresentationFormat>
  <Paragraphs>88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CONTINUITY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CONTINUITY AT </vt:lpstr>
      <vt:lpstr>PowerPoint Presentation</vt:lpstr>
      <vt:lpstr>PowerPoint Presentation</vt:lpstr>
      <vt:lpstr>PowerPoint Presentation</vt:lpstr>
      <vt:lpstr>Intermediate Value Theorem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Functions</dc:title>
  <dc:creator>Mario Borelli</dc:creator>
  <cp:lastModifiedBy>Mario Borelli</cp:lastModifiedBy>
  <cp:revision>197</cp:revision>
  <dcterms:created xsi:type="dcterms:W3CDTF">2011-08-21T14:29:24Z</dcterms:created>
  <dcterms:modified xsi:type="dcterms:W3CDTF">2011-09-05T19:23:41Z</dcterms:modified>
</cp:coreProperties>
</file>